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6" r:id="rId32"/>
    <p:sldId id="289" r:id="rId33"/>
    <p:sldId id="290" r:id="rId34"/>
    <p:sldId id="291" r:id="rId35"/>
    <p:sldId id="292" r:id="rId36"/>
    <p:sldId id="294" r:id="rId37"/>
    <p:sldId id="293" r:id="rId38"/>
    <p:sldId id="27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00FF"/>
    <a:srgbClr val="9900CC"/>
    <a:srgbClr val="FF0066"/>
    <a:srgbClr val="006600"/>
    <a:srgbClr val="CC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8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7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2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8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7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6CF4-AAB2-4A86-9321-E01DEF23BB7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BC520-9706-416D-B9C7-C06D26EE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3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3026004" y="1534998"/>
            <a:ext cx="2912884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kern="10" dirty="0" smtClean="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sz="3600" b="1" kern="10" dirty="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1441173" y="2337467"/>
            <a:ext cx="6337101" cy="251280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6796" dir="14606097" algn="ctr" rotWithShape="0">
                    <a:srgbClr val="FFFF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56796" dir="14606097" algn="ctr" rotWithShape="0">
                  <a:srgbClr val="FFFF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quenbyst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9850"/>
            <a:ext cx="441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tải xuống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76200"/>
            <a:ext cx="4038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tải xuống (5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41675"/>
            <a:ext cx="40386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images (3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8295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quenbyst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3500"/>
            <a:ext cx="441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 descr="tải xuống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69850"/>
            <a:ext cx="4038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tải xuống (5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41675"/>
            <a:ext cx="40386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quenbyst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441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tải xuống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9850"/>
            <a:ext cx="4038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200" y="2825750"/>
            <a:ext cx="2971800" cy="4619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2743200"/>
            <a:ext cx="2895600" cy="4619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72200"/>
            <a:ext cx="1905000" cy="4619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6096000"/>
            <a:ext cx="2590800" cy="4619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3454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533400"/>
            <a:ext cx="8991600" cy="55626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cam,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);….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8893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MỐC TRẮNG, NẤM RƠM: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916" y="943224"/>
            <a:ext cx="33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rơm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150" y="2082897"/>
            <a:ext cx="4485197" cy="3684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4534" y="1877761"/>
            <a:ext cx="14761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 nấm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3595" y="2699468"/>
            <a:ext cx="164098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phiến mỏng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3976" y="3916203"/>
            <a:ext cx="171770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 nấm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7371" y="4797491"/>
            <a:ext cx="13616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sợi nấm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4574" y="4792605"/>
            <a:ext cx="218273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DƯỠNG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291683" y="5208104"/>
            <a:ext cx="334982" cy="9939"/>
          </a:xfrm>
          <a:prstGeom prst="straightConnector1">
            <a:avLst/>
          </a:prstGeom>
          <a:ln w="3492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04858" y="4151595"/>
            <a:ext cx="334982" cy="9939"/>
          </a:xfrm>
          <a:prstGeom prst="straightConnector1">
            <a:avLst/>
          </a:prstGeom>
          <a:ln w="3492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53015" y="3781815"/>
            <a:ext cx="2926573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76442" y="3120095"/>
            <a:ext cx="334982" cy="9939"/>
          </a:xfrm>
          <a:prstGeom prst="straightConnector1">
            <a:avLst/>
          </a:prstGeom>
          <a:ln w="3492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83291" y="2735667"/>
            <a:ext cx="183690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7527443" y="1877761"/>
            <a:ext cx="248024" cy="2725615"/>
          </a:xfrm>
          <a:prstGeom prst="rightBrace">
            <a:avLst/>
          </a:prstGeom>
          <a:ln w="349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62632" y="2555055"/>
            <a:ext cx="119344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SẢN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6" grpId="0" animBg="1"/>
      <p:bldP spid="18" grpId="0" animBg="1"/>
      <p:bldP spid="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35" y="2197980"/>
            <a:ext cx="5773611" cy="4330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8354" y="5478125"/>
            <a:ext cx="3983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1             2                     3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9054" y="3401598"/>
            <a:ext cx="450668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dưới mũ nấm rơm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Kết quả hình ảnh cho Volvariella volvac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9" y="70760"/>
            <a:ext cx="4283765" cy="32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36500" y="1613311"/>
            <a:ext cx="48075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Quá trình phát triển của nấm rơm 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342900" indent="-342900" algn="ctr">
              <a:buAutoNum type="arabicPeriod"/>
            </a:pPr>
            <a:r>
              <a:rPr lang="vi-VN" sz="2000" b="1" dirty="0" smtClean="0">
                <a:solidFill>
                  <a:srgbClr val="006600"/>
                </a:solidFill>
                <a:latin typeface="+mj-lt"/>
              </a:rPr>
              <a:t>Giai </a:t>
            </a:r>
            <a:r>
              <a:rPr lang="vi-VN" sz="2000" b="1" dirty="0">
                <a:solidFill>
                  <a:srgbClr val="006600"/>
                </a:solidFill>
                <a:latin typeface="+mj-lt"/>
              </a:rPr>
              <a:t>đoạn đinh </a:t>
            </a:r>
            <a:r>
              <a:rPr lang="vi-VN" sz="2000" b="1" dirty="0" smtClean="0">
                <a:solidFill>
                  <a:srgbClr val="006600"/>
                </a:solidFill>
                <a:latin typeface="+mj-lt"/>
              </a:rPr>
              <a:t>ghim</a:t>
            </a:r>
            <a:endParaRPr lang="en-US" sz="2000" b="1" dirty="0" smtClean="0">
              <a:solidFill>
                <a:srgbClr val="006600"/>
              </a:solidFill>
              <a:latin typeface="+mj-lt"/>
            </a:endParaRPr>
          </a:p>
          <a:p>
            <a:pPr marL="342900" indent="-342900" algn="ctr">
              <a:buAutoNum type="arabicPeriod"/>
            </a:pPr>
            <a:r>
              <a:rPr lang="vi-VN" sz="2000" b="1" dirty="0" smtClean="0">
                <a:solidFill>
                  <a:srgbClr val="006600"/>
                </a:solidFill>
                <a:latin typeface="+mj-lt"/>
              </a:rPr>
              <a:t>Giai </a:t>
            </a:r>
            <a:r>
              <a:rPr lang="vi-VN" sz="2000" b="1" dirty="0">
                <a:solidFill>
                  <a:srgbClr val="006600"/>
                </a:solidFill>
                <a:latin typeface="+mj-lt"/>
              </a:rPr>
              <a:t>đoạn hình </a:t>
            </a:r>
            <a:r>
              <a:rPr lang="vi-VN" sz="2000" b="1" dirty="0" smtClean="0">
                <a:solidFill>
                  <a:srgbClr val="006600"/>
                </a:solidFill>
                <a:latin typeface="+mj-lt"/>
              </a:rPr>
              <a:t>trứng </a:t>
            </a:r>
            <a:endParaRPr lang="en-US" sz="2000" b="1" dirty="0" smtClean="0">
              <a:solidFill>
                <a:srgbClr val="006600"/>
              </a:solidFill>
              <a:latin typeface="+mj-lt"/>
            </a:endParaRPr>
          </a:p>
          <a:p>
            <a:pPr marL="342900" indent="-342900" algn="ctr">
              <a:buAutoNum type="arabicPeriod"/>
            </a:pPr>
            <a:r>
              <a:rPr lang="vi-VN" sz="2000" b="1" dirty="0" smtClean="0">
                <a:solidFill>
                  <a:srgbClr val="006600"/>
                </a:solidFill>
                <a:latin typeface="+mj-lt"/>
              </a:rPr>
              <a:t>Giai </a:t>
            </a:r>
            <a:r>
              <a:rPr lang="vi-VN" sz="2000" b="1" dirty="0">
                <a:solidFill>
                  <a:srgbClr val="006600"/>
                </a:solidFill>
                <a:latin typeface="+mj-lt"/>
              </a:rPr>
              <a:t>đoạn trưởng </a:t>
            </a:r>
            <a:r>
              <a:rPr lang="vi-VN" sz="2000" b="1" dirty="0" smtClean="0">
                <a:solidFill>
                  <a:srgbClr val="006600"/>
                </a:solidFill>
                <a:latin typeface="+mj-lt"/>
              </a:rPr>
              <a:t>thành </a:t>
            </a:r>
            <a:endParaRPr lang="vi-VN" sz="20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7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3364"/>
            <a:ext cx="4771292" cy="3312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37" y="3660671"/>
            <a:ext cx="4733355" cy="3139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3277" y="1289440"/>
            <a:ext cx="2778369" cy="1200329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1169" y="3014340"/>
            <a:ext cx="263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725" y="3648348"/>
            <a:ext cx="4778152" cy="317486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7" y="-13892"/>
            <a:ext cx="3783379" cy="37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91" y="311882"/>
            <a:ext cx="4762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 bwMode="auto">
          <a:xfrm>
            <a:off x="-337395" y="3769487"/>
            <a:ext cx="4803286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MỐC TRẮNG, NẤM RƠM: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916" y="943224"/>
            <a:ext cx="33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rơm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4707" y="1784724"/>
            <a:ext cx="69517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Cơ quan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sợi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gồm nhiều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ế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ế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2 nhân, không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509" y="3571185"/>
            <a:ext cx="72214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Cơ quan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mũ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nằm trên cuống nấm. Dưới mũ nấm có các phiến mỏng chứa rất nhiều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8509" y="5299032"/>
            <a:ext cx="448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6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13" y="1113983"/>
            <a:ext cx="667943" cy="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3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5413" y="544387"/>
            <a:ext cx="6241773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75438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smtClean="0">
                <a:latin typeface="Arial" panose="020B0604020202020204" pitchFamily="34" charset="0"/>
              </a:rPr>
              <a:t>       </a:t>
            </a:r>
            <a:r>
              <a:rPr lang="en-US" altLang="en-US" sz="2800" b="1" dirty="0" err="1" smtClean="0">
                <a:latin typeface="Arial" panose="020B0604020202020204" pitchFamily="34" charset="0"/>
              </a:rPr>
              <a:t>Cơ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thể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nấm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gồm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latin typeface="Arial" panose="020B0604020202020204" pitchFamily="34" charset="0"/>
              </a:rPr>
              <a:t>những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………………………., </a:t>
            </a:r>
            <a:r>
              <a:rPr lang="en-US" altLang="en-US" sz="2800" b="1" dirty="0" err="1"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ít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cấu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tạo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đơn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latin typeface="Arial" panose="020B0604020202020204" pitchFamily="34" charset="0"/>
              </a:rPr>
              <a:t>bào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(</a:t>
            </a:r>
            <a:r>
              <a:rPr lang="en-US" altLang="en-US" sz="2800" b="1" dirty="0" err="1" smtClean="0">
                <a:latin typeface="Arial" panose="020B0604020202020204" pitchFamily="34" charset="0"/>
              </a:rPr>
              <a:t>nấm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latin typeface="Arial" panose="020B0604020202020204" pitchFamily="34" charset="0"/>
              </a:rPr>
              <a:t>men). </a:t>
            </a:r>
            <a:r>
              <a:rPr lang="en-US" altLang="en-US" sz="2800" b="1" dirty="0" err="1">
                <a:latin typeface="Arial" panose="020B0604020202020204" pitchFamily="34" charset="0"/>
              </a:rPr>
              <a:t>Nhiều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nấm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cơ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quan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sinh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sản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là</a:t>
            </a:r>
            <a:r>
              <a:rPr lang="en-US" altLang="en-US" sz="2800" b="1" dirty="0" smtClean="0">
                <a:latin typeface="Arial" panose="020B0604020202020204" pitchFamily="34" charset="0"/>
              </a:rPr>
              <a:t>……………... </a:t>
            </a:r>
            <a:r>
              <a:rPr lang="en-US" altLang="en-US" sz="2800" b="1" dirty="0" err="1" smtClean="0">
                <a:latin typeface="Arial" panose="020B0604020202020204" pitchFamily="34" charset="0"/>
              </a:rPr>
              <a:t>Có</a:t>
            </a:r>
            <a:r>
              <a:rPr lang="en-US" altLang="en-US" sz="2800" b="1" dirty="0" smtClean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nấm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lớn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nhưng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cũng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nấm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rất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bé</a:t>
            </a:r>
            <a:r>
              <a:rPr lang="en-US" altLang="en-US" sz="2800" b="1" dirty="0"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</a:rPr>
              <a:t>phải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nhìn</a:t>
            </a:r>
            <a:r>
              <a:rPr lang="en-US" altLang="en-US" sz="2800" b="1" dirty="0">
                <a:latin typeface="Arial" panose="020B0604020202020204" pitchFamily="34" charset="0"/>
              </a:rPr>
              <a:t> qua </a:t>
            </a:r>
            <a:r>
              <a:rPr lang="en-US" altLang="en-US" sz="2800" b="1" dirty="0" err="1">
                <a:latin typeface="Arial" panose="020B0604020202020204" pitchFamily="34" charset="0"/>
              </a:rPr>
              <a:t>kính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hiển</a:t>
            </a:r>
            <a:r>
              <a:rPr lang="en-US" altLang="en-US" sz="2800" b="1" dirty="0">
                <a:latin typeface="Arial" panose="020B0604020202020204" pitchFamily="34" charset="0"/>
              </a:rPr>
              <a:t> vi </a:t>
            </a:r>
            <a:r>
              <a:rPr lang="en-US" altLang="en-US" sz="2800" b="1" dirty="0" err="1">
                <a:latin typeface="Arial" panose="020B0604020202020204" pitchFamily="34" charset="0"/>
              </a:rPr>
              <a:t>mới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thấy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rõ</a:t>
            </a:r>
            <a:r>
              <a:rPr lang="en-US" altLang="en-US" sz="2800" b="1" dirty="0">
                <a:latin typeface="Arial" panose="020B0604020202020204" pitchFamily="34" charset="0"/>
              </a:rPr>
              <a:t>. </a:t>
            </a:r>
            <a:r>
              <a:rPr lang="en-US" altLang="en-US" sz="2800" b="1" dirty="0" err="1">
                <a:latin typeface="Arial" panose="020B0604020202020204" pitchFamily="34" charset="0"/>
              </a:rPr>
              <a:t>Nấm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sinh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sản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chủ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yếu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bằng</a:t>
            </a:r>
            <a:r>
              <a:rPr lang="en-US" altLang="en-US" sz="2800" b="1" dirty="0">
                <a:latin typeface="Arial" panose="020B0604020202020204" pitchFamily="34" charset="0"/>
              </a:rPr>
              <a:t>…………..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84413" y="2199861"/>
            <a:ext cx="29602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sợi không màu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713382" y="3045382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mũ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nấm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992795" y="4383103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3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II. ĐẶC ĐIỂM SINH HỌC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434" y="869674"/>
            <a:ext cx="640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199" y="2202498"/>
            <a:ext cx="4436579" cy="332362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344469" y="2315275"/>
            <a:ext cx="3384870" cy="29276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muốn gây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 cần để cơm hoặc bánh mì ở nhiệt độ phòng và có thể vẩy thêm ít nước?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8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23" y="846913"/>
            <a:ext cx="3573330" cy="268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1" y="3787980"/>
            <a:ext cx="3875314" cy="29064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93327" y="1764821"/>
            <a:ext cx="3122023" cy="3388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quần áo hay đồ đạc lâu ngày không phơi nắng hoặc để ở nơi ẩm thường bị nấm mốc?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MỐC TRẮNG, NẤM RƠM: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916" y="943224"/>
            <a:ext cx="33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3037"/>
            <a:ext cx="3167311" cy="2372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299" y="1974792"/>
            <a:ext cx="4421485" cy="3312316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410799" y="3387451"/>
            <a:ext cx="893142" cy="300445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0" y="782569"/>
            <a:ext cx="5695431" cy="3793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395" y="4777313"/>
            <a:ext cx="50030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tủ quần áo ra chỗ khác, nhìn thấy nấm mọc ở góc tường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71591" y="924338"/>
            <a:ext cx="2293454" cy="3299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ở trong chỗ tối nấm vẫn phát triển được?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698" y="2068096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II. ĐẶC ĐIỂM SINH HỌC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434" y="869674"/>
            <a:ext cx="640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879" y="1775709"/>
            <a:ext cx="6982238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13" y="1113983"/>
            <a:ext cx="667943" cy="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76669" y="3605129"/>
            <a:ext cx="5420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tốt nhất 25 – 30</a:t>
            </a:r>
            <a:r>
              <a:rPr lang="vi-VN" sz="2400" b="1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b="1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400" b="1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 nấm không 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4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iển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được</a:t>
            </a:r>
            <a:endParaRPr lang="en-US" sz="2400" b="1" dirty="0" smtClean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ước </a:t>
            </a:r>
            <a:r>
              <a:rPr lang="vi-VN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sôi 100</a:t>
            </a:r>
            <a:r>
              <a:rPr lang="vi-VN" sz="2400" b="1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 giết chết nhiều loại </a:t>
            </a:r>
            <a:r>
              <a:rPr lang="vi-VN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4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6" grpId="1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691"/>
          <a:stretch/>
        </p:blipFill>
        <p:spPr>
          <a:xfrm>
            <a:off x="6806033" y="1445741"/>
            <a:ext cx="2337967" cy="4090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" y="1671078"/>
            <a:ext cx="3281231" cy="4938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2407"/>
          <a:stretch/>
        </p:blipFill>
        <p:spPr>
          <a:xfrm>
            <a:off x="3722204" y="1248379"/>
            <a:ext cx="2892287" cy="268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018" y="4137427"/>
            <a:ext cx="3722491" cy="2556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9632" y="242783"/>
            <a:ext cx="549974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BIỆN PHÁP HẠN CHẾ NẤM PHÁT TRIỂN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292" y="1401767"/>
            <a:ext cx="196624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Bảo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664" y="3575744"/>
            <a:ext cx="120703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Đun sôi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9283" y="6106049"/>
            <a:ext cx="7599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0189" y="5415896"/>
            <a:ext cx="79513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Sấy</a:t>
            </a:r>
          </a:p>
        </p:txBody>
      </p:sp>
    </p:spTree>
    <p:extLst>
      <p:ext uri="{BB962C8B-B14F-4D97-AF65-F5344CB8AC3E}">
        <p14:creationId xmlns:p14="http://schemas.microsoft.com/office/powerpoint/2010/main" val="210150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II. ĐẶC ĐIỂM SINH HỌC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434" y="869674"/>
            <a:ext cx="640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2879" y="1775709"/>
            <a:ext cx="6982238" cy="1077218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028" y="1692757"/>
            <a:ext cx="573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6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06" y="1297857"/>
            <a:ext cx="667943" cy="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1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4" y="1572441"/>
            <a:ext cx="4637314" cy="3477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2118" y="5158195"/>
            <a:ext cx="20810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rơm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2802" y="5158195"/>
            <a:ext cx="269984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 trắng ở bánh mì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537" y="1616526"/>
            <a:ext cx="4289531" cy="3433901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3224989" y="857251"/>
            <a:ext cx="2929346" cy="195942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 sinh</a:t>
            </a:r>
          </a:p>
        </p:txBody>
      </p:sp>
    </p:spTree>
    <p:extLst>
      <p:ext uri="{BB962C8B-B14F-4D97-AF65-F5344CB8AC3E}">
        <p14:creationId xmlns:p14="http://schemas.microsoft.com/office/powerpoint/2010/main" val="218650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náº¥m gÃ¢y bá»nh á» cÃ¢y ngÃ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83560"/>
            <a:ext cx="65151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" y="-50800"/>
            <a:ext cx="7067702" cy="2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xplosion 1 2"/>
          <p:cNvSpPr/>
          <p:nvPr/>
        </p:nvSpPr>
        <p:spPr>
          <a:xfrm>
            <a:off x="5807398" y="2361594"/>
            <a:ext cx="3252934" cy="23584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sinh</a:t>
            </a:r>
          </a:p>
        </p:txBody>
      </p:sp>
    </p:spTree>
    <p:extLst>
      <p:ext uri="{BB962C8B-B14F-4D97-AF65-F5344CB8AC3E}">
        <p14:creationId xmlns:p14="http://schemas.microsoft.com/office/powerpoint/2010/main" val="12402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8555" b="50565"/>
          <a:stretch/>
        </p:blipFill>
        <p:spPr>
          <a:xfrm>
            <a:off x="24185" y="45024"/>
            <a:ext cx="4222695" cy="284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0"/>
            <a:ext cx="4829741" cy="3052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7" y="3504064"/>
            <a:ext cx="5739584" cy="31988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51121" y="5871929"/>
            <a:ext cx="399288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Massospora cicadina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 nhiễm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456" y="2831355"/>
            <a:ext cx="326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5360" y="2996288"/>
            <a:ext cx="2628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Nấm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ký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chết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rầy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nâu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5660078" y="3690371"/>
            <a:ext cx="3252934" cy="23584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sinh</a:t>
            </a:r>
          </a:p>
        </p:txBody>
      </p:sp>
    </p:spTree>
    <p:extLst>
      <p:ext uri="{BB962C8B-B14F-4D97-AF65-F5344CB8AC3E}">
        <p14:creationId xmlns:p14="http://schemas.microsoft.com/office/powerpoint/2010/main" val="13819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2" y="1923222"/>
            <a:ext cx="4088203" cy="3460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658" y="1863588"/>
            <a:ext cx="4852500" cy="3554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455" y="5610567"/>
            <a:ext cx="343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y trên một tảng đá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5144" y="5610566"/>
            <a:ext cx="409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y trên một cành cây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799568" y="134179"/>
            <a:ext cx="3079427" cy="210491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sinh</a:t>
            </a:r>
          </a:p>
        </p:txBody>
      </p:sp>
    </p:spTree>
    <p:extLst>
      <p:ext uri="{BB962C8B-B14F-4D97-AF65-F5344CB8AC3E}">
        <p14:creationId xmlns:p14="http://schemas.microsoft.com/office/powerpoint/2010/main" val="41969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III. TẦM QUAN TRỌNG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738" y="736557"/>
            <a:ext cx="311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1" y="1371390"/>
            <a:ext cx="3842601" cy="2561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5517" y="1445934"/>
            <a:ext cx="151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Nấm</a:t>
            </a:r>
            <a:r>
              <a:rPr lang="en-US" sz="2400" b="1" dirty="0" smtClean="0">
                <a:solidFill>
                  <a:schemeClr val="bg1"/>
                </a:solidFill>
              </a:rPr>
              <a:t> men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335" y="653126"/>
            <a:ext cx="3810000" cy="2657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2526" y="3396518"/>
            <a:ext cx="378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 bánh mì trước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ủ men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/>
          <a:stretch/>
        </p:blipFill>
        <p:spPr bwMode="auto">
          <a:xfrm>
            <a:off x="4956175" y="3970683"/>
            <a:ext cx="4187825" cy="28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82" y="3933124"/>
            <a:ext cx="3925390" cy="29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03" y="854170"/>
            <a:ext cx="3315918" cy="22150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1409" y="3070802"/>
            <a:ext cx="31886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5403"/>
          <a:stretch/>
        </p:blipFill>
        <p:spPr>
          <a:xfrm>
            <a:off x="3341618" y="854170"/>
            <a:ext cx="2741130" cy="22150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13302" y="3070802"/>
            <a:ext cx="29393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2492"/>
            <a:ext cx="3083420" cy="2718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608" y="886472"/>
            <a:ext cx="2991391" cy="2150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086599" y="3102400"/>
            <a:ext cx="1736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364" y="6375406"/>
            <a:ext cx="17152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420" y="3608189"/>
            <a:ext cx="2999328" cy="27429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700552" y="6327526"/>
            <a:ext cx="1750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1190" y="6151048"/>
            <a:ext cx="21797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710" y="84191"/>
            <a:ext cx="6465792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THỨC ĂN</a:t>
            </a:r>
          </a:p>
        </p:txBody>
      </p:sp>
      <p:pic>
        <p:nvPicPr>
          <p:cNvPr id="16" name="Picture 8" descr="nấm đông cô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/>
          <a:stretch/>
        </p:blipFill>
        <p:spPr bwMode="auto">
          <a:xfrm>
            <a:off x="6152608" y="3668393"/>
            <a:ext cx="3016914" cy="2235896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516" y="38416"/>
            <a:ext cx="3258401" cy="4376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411" y="4319310"/>
            <a:ext cx="427844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trắng với túi bào tử (1)</a:t>
            </a:r>
          </a:p>
          <a:p>
            <a:pPr marL="457200" indent="-457200" algn="ctr">
              <a:buAutoNum type="alphaUcPeriod"/>
            </a:pP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bào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bào tử.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27" y="50928"/>
            <a:ext cx="4935413" cy="41951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60991" y="3777595"/>
            <a:ext cx="5193195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4649855" y="5014876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</a:rPr>
              <a:t>-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suốt</a:t>
            </a:r>
            <a:r>
              <a:rPr lang="en-US" altLang="en-US" sz="2400" b="1" dirty="0">
                <a:solidFill>
                  <a:srgbClr val="0000FF"/>
                </a:solidFill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màu</a:t>
            </a:r>
            <a:r>
              <a:rPr lang="en-US" altLang="en-US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TextBox 29"/>
          <p:cNvSpPr txBox="1">
            <a:spLocks noChangeArrowheads="1"/>
          </p:cNvSpPr>
          <p:nvPr/>
        </p:nvSpPr>
        <p:spPr bwMode="auto">
          <a:xfrm>
            <a:off x="4649855" y="5457707"/>
            <a:ext cx="41214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Dạng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sợi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nhánh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4649855" y="5901513"/>
            <a:ext cx="4633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</a:rPr>
              <a:t>-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bào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chất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chứa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nhiều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nhân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chất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diệp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lục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. 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445139" y="4423368"/>
            <a:ext cx="1967343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Túi bào tử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641041" y="5089110"/>
            <a:ext cx="381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Hình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cầu</a:t>
            </a:r>
            <a:r>
              <a:rPr lang="en-US" altLang="en-US" sz="2400" b="1" dirty="0">
                <a:solidFill>
                  <a:srgbClr val="0000FF"/>
                </a:solidFill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</a:rPr>
              <a:t>nằm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</a:rPr>
              <a:t>đầu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sợi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nấm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TextBox 32"/>
          <p:cNvSpPr txBox="1">
            <a:spLocks noChangeArrowheads="1"/>
          </p:cNvSpPr>
          <p:nvPr/>
        </p:nvSpPr>
        <p:spPr bwMode="auto">
          <a:xfrm>
            <a:off x="641041" y="5919372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Chứa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bào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tử</a:t>
            </a:r>
            <a:r>
              <a:rPr lang="en-US" altLang="en-US" sz="2400" b="1" dirty="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683883" y="4513152"/>
            <a:ext cx="1654763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</a:rPr>
              <a:t>Sợi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mốc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4" r="8517" b="7795"/>
          <a:stretch/>
        </p:blipFill>
        <p:spPr bwMode="auto">
          <a:xfrm>
            <a:off x="4328795" y="853776"/>
            <a:ext cx="4759325" cy="32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9" y="935244"/>
            <a:ext cx="2593051" cy="26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710" y="203460"/>
            <a:ext cx="6465792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52" y="3876513"/>
            <a:ext cx="4314405" cy="287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812" y="4133689"/>
            <a:ext cx="3922663" cy="2619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0406" y="735189"/>
            <a:ext cx="15544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437" y="853776"/>
            <a:ext cx="183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90385"/>
            <a:ext cx="14376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 chi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7920" y="4151963"/>
            <a:ext cx="13055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2279276" y="2166053"/>
            <a:ext cx="685800" cy="163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4782987" y="2187366"/>
            <a:ext cx="685800" cy="163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ight Arrow 16"/>
          <p:cNvSpPr/>
          <p:nvPr/>
        </p:nvSpPr>
        <p:spPr>
          <a:xfrm rot="3703194">
            <a:off x="7718612" y="2623771"/>
            <a:ext cx="685800" cy="163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ight Arrow 17"/>
          <p:cNvSpPr/>
          <p:nvPr/>
        </p:nvSpPr>
        <p:spPr>
          <a:xfrm rot="9476885" flipV="1">
            <a:off x="6898319" y="4421967"/>
            <a:ext cx="685800" cy="165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2907945" y="884382"/>
            <a:ext cx="1694330" cy="221238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3179866" y="1846517"/>
            <a:ext cx="1185314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23" name="Oval 22"/>
          <p:cNvSpPr/>
          <p:nvPr/>
        </p:nvSpPr>
        <p:spPr>
          <a:xfrm>
            <a:off x="3100573" y="1105684"/>
            <a:ext cx="1185314" cy="7146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25" name="Oval 24"/>
          <p:cNvSpPr/>
          <p:nvPr/>
        </p:nvSpPr>
        <p:spPr>
          <a:xfrm>
            <a:off x="5515842" y="920249"/>
            <a:ext cx="2311150" cy="21406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5772992" y="1900596"/>
            <a:ext cx="191492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27" name="Oval 26"/>
          <p:cNvSpPr/>
          <p:nvPr/>
        </p:nvSpPr>
        <p:spPr>
          <a:xfrm>
            <a:off x="6132663" y="1060929"/>
            <a:ext cx="1129553" cy="6276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28" name="Oval 27"/>
          <p:cNvSpPr/>
          <p:nvPr/>
        </p:nvSpPr>
        <p:spPr>
          <a:xfrm>
            <a:off x="7411466" y="3096763"/>
            <a:ext cx="1732535" cy="16954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7635444" y="4018781"/>
            <a:ext cx="1321173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30" name="Oval 29"/>
          <p:cNvSpPr/>
          <p:nvPr/>
        </p:nvSpPr>
        <p:spPr>
          <a:xfrm>
            <a:off x="7655769" y="3262358"/>
            <a:ext cx="1243927" cy="6276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31" name="Oval 30"/>
          <p:cNvSpPr/>
          <p:nvPr/>
        </p:nvSpPr>
        <p:spPr>
          <a:xfrm>
            <a:off x="3559301" y="3288155"/>
            <a:ext cx="3367230" cy="25085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3839379" y="4058898"/>
            <a:ext cx="280707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33" name="Oval 32"/>
          <p:cNvSpPr/>
          <p:nvPr/>
        </p:nvSpPr>
        <p:spPr>
          <a:xfrm>
            <a:off x="4529064" y="3334445"/>
            <a:ext cx="1243927" cy="6276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34" name="Oval 33"/>
          <p:cNvSpPr/>
          <p:nvPr/>
        </p:nvSpPr>
        <p:spPr>
          <a:xfrm>
            <a:off x="-222732" y="857575"/>
            <a:ext cx="2858374" cy="286574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12" y="1157519"/>
            <a:ext cx="1887294" cy="169639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1374" y="2908415"/>
            <a:ext cx="128003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37" name="Oval 36"/>
          <p:cNvSpPr/>
          <p:nvPr/>
        </p:nvSpPr>
        <p:spPr>
          <a:xfrm>
            <a:off x="28164" y="3832321"/>
            <a:ext cx="3231937" cy="2250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6" y="4162392"/>
            <a:ext cx="2230860" cy="139036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195113" y="5617613"/>
            <a:ext cx="10589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40" name="Right Arrow 39"/>
          <p:cNvSpPr/>
          <p:nvPr/>
        </p:nvSpPr>
        <p:spPr>
          <a:xfrm rot="10800000" flipV="1">
            <a:off x="3059235" y="4599380"/>
            <a:ext cx="685800" cy="165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198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III. TẦM QUAN TRỌNG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921" y="1019822"/>
            <a:ext cx="311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2391" y="2213906"/>
            <a:ext cx="68927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Phân giải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 bia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men nở bột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Làm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6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06" y="1297857"/>
            <a:ext cx="667943" cy="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III. TẦM QUAN TRỌNG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921" y="1019822"/>
            <a:ext cx="311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 descr="30077908_lang-ben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38" y="3677523"/>
            <a:ext cx="2617914" cy="29720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acLao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30" y="3854634"/>
            <a:ext cx="2958353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948140" y="6132655"/>
            <a:ext cx="139119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Lang ben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703504" y="5968352"/>
            <a:ext cx="11186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</a:rPr>
              <a:t>Hắc lào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8" y="4196238"/>
            <a:ext cx="3671532" cy="22881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764646" y="6026228"/>
            <a:ext cx="181399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0000FF"/>
                </a:solidFill>
              </a:rPr>
              <a:t>Nước ăn chân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379" y="133634"/>
            <a:ext cx="7502072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6" y="792998"/>
            <a:ext cx="2146004" cy="23448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218" y="3189411"/>
            <a:ext cx="199910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Nấm độc </a:t>
            </a:r>
            <a:r>
              <a:rPr lang="en-US" b="1" dirty="0" err="1"/>
              <a:t>tán</a:t>
            </a:r>
            <a:r>
              <a:rPr lang="en-US" b="1" dirty="0"/>
              <a:t> </a:t>
            </a:r>
            <a:r>
              <a:rPr lang="en-US" b="1" dirty="0" err="1" smtClean="0"/>
              <a:t>trắng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030" y="720548"/>
            <a:ext cx="1550385" cy="2348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6428" y="3189411"/>
            <a:ext cx="26855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độc trắng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6176" y="3132848"/>
            <a:ext cx="2615835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mũ khía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toplist.vn/images/800px/nam-mu-khia-nau-xam-inocybe-fastigiata-47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4" y="720548"/>
            <a:ext cx="3773546" cy="23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1" y="3679000"/>
            <a:ext cx="3200400" cy="2400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6915" y="6091300"/>
            <a:ext cx="2681151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ô tán trắng phiến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030" y="3679000"/>
            <a:ext cx="3200400" cy="24003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20728" y="6211957"/>
            <a:ext cx="1047082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đỏ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430" y="3679000"/>
            <a:ext cx="2922521" cy="2400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38561" y="6150114"/>
            <a:ext cx="20600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Nấm độc trắng hình trứng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dbwz12515959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81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8382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Chai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ép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nấm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mốc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953000" y="542607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Hộp sữa chua có nấm mốc</a:t>
            </a:r>
          </a:p>
        </p:txBody>
      </p:sp>
      <p:pic>
        <p:nvPicPr>
          <p:cNvPr id="5" name="Picture 17" descr="nguoiduatin-anh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863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GÀU HÌNH THÀNH NHƯ THẾ NÀO?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àu hình thành như thế nào[infographics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43" y="1033668"/>
            <a:ext cx="9019762" cy="5595731"/>
          </a:xfrm>
        </p:spPr>
      </p:pic>
    </p:spTree>
    <p:extLst>
      <p:ext uri="{BB962C8B-B14F-4D97-AF65-F5344CB8AC3E}">
        <p14:creationId xmlns:p14="http://schemas.microsoft.com/office/powerpoint/2010/main" val="12627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III. TẦM QUAN TRỌNG CỦA NẤM: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921" y="1019822"/>
            <a:ext cx="311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0259" y="2143902"/>
            <a:ext cx="63809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cho cây trồng, làm thiệt hại mùa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hắc lào, chứng nước ăn chân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nấm mốc làm hỏng thức ăn, đồ uống, đồ dùng…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- 1 số nấm độc 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6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06" y="1297857"/>
            <a:ext cx="667943" cy="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518" y="203753"/>
            <a:ext cx="6604552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0193" y="998883"/>
            <a:ext cx="7188590" cy="10088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</a:rPr>
              <a:t>-  </a:t>
            </a:r>
            <a:r>
              <a:rPr lang="vi-VN" sz="2800" b="1" dirty="0" smtClean="0">
                <a:solidFill>
                  <a:schemeClr val="tx1"/>
                </a:solidFill>
              </a:rPr>
              <a:t>Tế </a:t>
            </a:r>
            <a:r>
              <a:rPr lang="vi-VN" sz="2800" b="1" dirty="0">
                <a:solidFill>
                  <a:schemeClr val="tx1"/>
                </a:solidFill>
              </a:rPr>
              <a:t>bào </a:t>
            </a:r>
            <a:r>
              <a:rPr lang="vi-VN" sz="2800" b="1" dirty="0" smtClean="0">
                <a:solidFill>
                  <a:schemeClr val="tx1"/>
                </a:solidFill>
              </a:rPr>
              <a:t>không </a:t>
            </a:r>
            <a:r>
              <a:rPr lang="vi-VN" sz="2800" b="1" dirty="0">
                <a:solidFill>
                  <a:schemeClr val="tx1"/>
                </a:solidFill>
              </a:rPr>
              <a:t>có </a:t>
            </a:r>
            <a:r>
              <a:rPr lang="vi-VN" sz="2800" b="1" dirty="0" smtClean="0">
                <a:solidFill>
                  <a:schemeClr val="tx1"/>
                </a:solidFill>
              </a:rPr>
              <a:t>chất </a:t>
            </a:r>
            <a:r>
              <a:rPr lang="vi-VN" sz="2800" b="1" dirty="0">
                <a:solidFill>
                  <a:schemeClr val="tx1"/>
                </a:solidFill>
              </a:rPr>
              <a:t>diệp </a:t>
            </a:r>
            <a:r>
              <a:rPr lang="vi-VN" sz="2800" b="1" dirty="0" smtClean="0">
                <a:solidFill>
                  <a:schemeClr val="tx1"/>
                </a:solidFill>
              </a:rPr>
              <a:t>lục</a:t>
            </a:r>
            <a:endParaRPr lang="vi-VN" sz="2800" b="1" dirty="0">
              <a:solidFill>
                <a:schemeClr val="tx1"/>
              </a:solidFill>
            </a:endParaRPr>
          </a:p>
          <a:p>
            <a:pPr algn="just"/>
            <a:r>
              <a:rPr lang="vi-VN" sz="2800" b="1" dirty="0">
                <a:solidFill>
                  <a:schemeClr val="tx1"/>
                </a:solidFill>
              </a:rPr>
              <a:t>- 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800" b="1" dirty="0" smtClean="0">
                <a:solidFill>
                  <a:schemeClr val="tx1"/>
                </a:solidFill>
              </a:rPr>
              <a:t>ống </a:t>
            </a:r>
            <a:r>
              <a:rPr lang="vi-VN" sz="2800" b="1" dirty="0">
                <a:solidFill>
                  <a:schemeClr val="tx1"/>
                </a:solidFill>
              </a:rPr>
              <a:t>dị dưỡng: hoại sinh hay kí sinh</a:t>
            </a:r>
            <a:r>
              <a:rPr lang="vi-VN" sz="2800" b="1" dirty="0" smtClean="0">
                <a:solidFill>
                  <a:schemeClr val="tx1"/>
                </a:solidFill>
              </a:rPr>
              <a:t>.</a:t>
            </a:r>
            <a:endParaRPr lang="vi-VN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877363"/>
              </p:ext>
            </p:extLst>
          </p:nvPr>
        </p:nvGraphicFramePr>
        <p:xfrm>
          <a:off x="480480" y="3062620"/>
          <a:ext cx="8388625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1008"/>
                <a:gridCol w="3281481"/>
                <a:gridCol w="2006136"/>
              </a:tblGrid>
              <a:tr h="50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NẤM</a:t>
                      </a:r>
                      <a:endParaRPr lang="en-US" sz="2800" b="1" dirty="0">
                        <a:solidFill>
                          <a:srgbClr val="FF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800" b="1" baseline="0" dirty="0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800" b="1" baseline="0" dirty="0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b="1" baseline="0" dirty="0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diệp</a:t>
                      </a:r>
                      <a:r>
                        <a:rPr lang="en-US" sz="2800" b="1" baseline="0" dirty="0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lang="en-US" sz="28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800" b="1" baseline="0" dirty="0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2800" b="1" baseline="0" dirty="0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2800" b="1" dirty="0">
                        <a:solidFill>
                          <a:srgbClr val="FF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06488" y="2287574"/>
            <a:ext cx="4805569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6502" y="3597606"/>
            <a:ext cx="305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499" y="3751854"/>
            <a:ext cx="1242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4009" y="4547152"/>
            <a:ext cx="19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7322" y="4510420"/>
            <a:ext cx="134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2385" y="5068020"/>
            <a:ext cx="3200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2057" y="5234320"/>
            <a:ext cx="178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425" y="159422"/>
            <a:ext cx="6153150" cy="4143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2360" y="4363750"/>
            <a:ext cx="4245317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5877" y="5035062"/>
            <a:ext cx="281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Kết quả hình ảnh cho spore of white mould on 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47" y="93785"/>
            <a:ext cx="5199233" cy="50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5199" y="4655277"/>
            <a:ext cx="272758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 tử mốc 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0638" y="5178497"/>
            <a:ext cx="3676748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0994" y="5872683"/>
            <a:ext cx="540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28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865" y="184321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ấu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 sợi phân nhánh rất nhiều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hất t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nhân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chất diệp </a:t>
            </a:r>
            <a:r>
              <a:rPr 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97536"/>
            <a:ext cx="9144000" cy="588963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rgbClr val="FFFF00"/>
              </a:gs>
              <a:gs pos="98000">
                <a:srgbClr val="99FF66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MỐC TRẮNG, NẤM RƠM: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916" y="943224"/>
            <a:ext cx="335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3200" b="1" u="sng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6" descr="ban t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52" y="1410258"/>
            <a:ext cx="667943" cy="5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78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89" y="-24901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 LOẠI MỐC KHÁC</a:t>
            </a:r>
            <a:endParaRPr lang="en-US" sz="32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spergillus oryzae (RIB 40). A–C. Colonies incubated at 25 °C for 7 d, A. CYA, B. MEA, C. Sclerotia, D–I. Conidiophores and conidia. Scale bars = 10 μm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/>
        </p:blipFill>
        <p:spPr bwMode="auto">
          <a:xfrm>
            <a:off x="97492" y="1686478"/>
            <a:ext cx="191301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34" y="1686478"/>
            <a:ext cx="3161370" cy="2501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385" y="1540643"/>
            <a:ext cx="3639671" cy="2592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553" y="4292843"/>
            <a:ext cx="3443776" cy="2355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374" y="4292843"/>
            <a:ext cx="3591396" cy="24671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5126" y="821826"/>
            <a:ext cx="2494722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 TƯƠNG</a:t>
            </a:r>
            <a:endParaRPr lang="en-US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148" y="891632"/>
            <a:ext cx="5575852" cy="4185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895" y="803363"/>
            <a:ext cx="3505200" cy="2686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4274" y="280143"/>
            <a:ext cx="2161761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MỐC XANH</a:t>
            </a:r>
            <a:endParaRPr lang="en-US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712" y="3205836"/>
            <a:ext cx="2677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endParaRPr lang="en-US" sz="2400" b="1" dirty="0">
              <a:solidFill>
                <a:srgbClr val="FF00FF"/>
              </a:solidFill>
            </a:endParaRPr>
          </a:p>
        </p:txBody>
      </p:sp>
      <p:pic>
        <p:nvPicPr>
          <p:cNvPr id="10" name="Picture 2" descr="Kết quả hình ảnh cho kháng sinh 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71"/>
            <a:ext cx="4125326" cy="2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0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04652" y="1026573"/>
            <a:ext cx="2339628" cy="3071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42" y="888346"/>
            <a:ext cx="5205128" cy="3470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5249" y="240887"/>
            <a:ext cx="1987826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 MEN</a:t>
            </a:r>
            <a:endParaRPr lang="en-US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8" y="4114800"/>
            <a:ext cx="5040435" cy="2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669</TotalTime>
  <Words>1151</Words>
  <Application>Microsoft Office PowerPoint</Application>
  <PresentationFormat>On-screen Show (4:3)</PresentationFormat>
  <Paragraphs>177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VÀI LOẠI MỐC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GÀU HÌNH THÀNH NHƯ THẾ NÀO?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Thuy Tien</dc:creator>
  <cp:lastModifiedBy>Le Thi Thuy Tien</cp:lastModifiedBy>
  <cp:revision>224</cp:revision>
  <dcterms:created xsi:type="dcterms:W3CDTF">2019-05-08T14:14:24Z</dcterms:created>
  <dcterms:modified xsi:type="dcterms:W3CDTF">2019-05-20T03:10:43Z</dcterms:modified>
</cp:coreProperties>
</file>